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99" r:id="rId2"/>
    <p:sldId id="303" r:id="rId3"/>
    <p:sldId id="263" r:id="rId4"/>
    <p:sldId id="302" r:id="rId5"/>
    <p:sldId id="264" r:id="rId6"/>
    <p:sldId id="258" r:id="rId7"/>
    <p:sldId id="259" r:id="rId8"/>
    <p:sldId id="260" r:id="rId9"/>
    <p:sldId id="261" r:id="rId10"/>
    <p:sldId id="262" r:id="rId11"/>
    <p:sldId id="265" r:id="rId12"/>
    <p:sldId id="266" r:id="rId13"/>
    <p:sldId id="29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1" r:id="rId23"/>
    <p:sldId id="284" r:id="rId24"/>
    <p:sldId id="282" r:id="rId25"/>
    <p:sldId id="283" r:id="rId26"/>
    <p:sldId id="285" r:id="rId27"/>
    <p:sldId id="286" r:id="rId28"/>
    <p:sldId id="287" r:id="rId29"/>
    <p:sldId id="298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64"/>
    <p:restoredTop sz="94643"/>
  </p:normalViewPr>
  <p:slideViewPr>
    <p:cSldViewPr snapToGrid="0" snapToObjects="1">
      <p:cViewPr varScale="1">
        <p:scale>
          <a:sx n="122" d="100"/>
          <a:sy n="122" d="100"/>
        </p:scale>
        <p:origin x="10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204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E8144-E0F5-7F4B-BC51-FA078DDA4C83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9B29B-4041-474A-B26D-12CB6E166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4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B106A-E232-3945-9AFB-090F6031C53B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36C92-B094-9049-9052-61E3EE8C1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36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CA3B-0B96-6846-957B-117E6BFBAD3E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D960-6707-0644-9906-A8360FFA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60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CA3B-0B96-6846-957B-117E6BFBAD3E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D960-6707-0644-9906-A8360FFA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8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CA3B-0B96-6846-957B-117E6BFBAD3E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D960-6707-0644-9906-A8360FFA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09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CA3B-0B96-6846-957B-117E6BFBAD3E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D960-6707-0644-9906-A8360FFA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37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CA3B-0B96-6846-957B-117E6BFBAD3E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D960-6707-0644-9906-A8360FFA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06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CA3B-0B96-6846-957B-117E6BFBAD3E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D960-6707-0644-9906-A8360FFA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CA3B-0B96-6846-957B-117E6BFBAD3E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D960-6707-0644-9906-A8360FFA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58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CA3B-0B96-6846-957B-117E6BFBAD3E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D960-6707-0644-9906-A8360FFA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09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CA3B-0B96-6846-957B-117E6BFBAD3E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D960-6707-0644-9906-A8360FFA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15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CA3B-0B96-6846-957B-117E6BFBAD3E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D960-6707-0644-9906-A8360FFA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5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CA3B-0B96-6846-957B-117E6BFBAD3E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CD960-6707-0644-9906-A8360FFA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8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FCA3B-0B96-6846-957B-117E6BFBAD3E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CD960-6707-0644-9906-A8360FFA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1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package" Target="../embeddings/Microsoft_Word_Document3.docx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emf"/><Relationship Id="rId4" Type="http://schemas.openxmlformats.org/officeDocument/2006/relationships/package" Target="../embeddings/Microsoft_Word_Document1.docx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package" Target="../embeddings/Microsoft_Word_Document4.docx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package" Target="../embeddings/Microsoft_Word_Document2.docx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package" Target="../embeddings/Microsoft_Word_Document5.docx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package" Target="../embeddings/Microsoft_Word_Document6.docx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package" Target="../embeddings/Microsoft_Word_Document7.docx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package" Target="../embeddings/Microsoft_Word_Document8.docx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3">
                <a:lumMod val="60000"/>
                <a:lumOff val="40000"/>
              </a:schemeClr>
            </a:gs>
            <a:gs pos="8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75796"/>
            <a:ext cx="9144000" cy="2387600"/>
          </a:xfrm>
        </p:spPr>
        <p:txBody>
          <a:bodyPr/>
          <a:lstStyle/>
          <a:p>
            <a:r>
              <a:rPr lang="en-US" dirty="0"/>
              <a:t>General Election</a:t>
            </a:r>
            <a:br>
              <a:rPr lang="en-US" dirty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85079"/>
            <a:ext cx="9144000" cy="2511683"/>
          </a:xfrm>
        </p:spPr>
        <p:txBody>
          <a:bodyPr/>
          <a:lstStyle/>
          <a:p>
            <a:endParaRPr lang="en-US" dirty="0"/>
          </a:p>
          <a:p>
            <a:r>
              <a:rPr lang="en-US" sz="3200" dirty="0" err="1"/>
              <a:t>Pollworker</a:t>
            </a:r>
            <a:r>
              <a:rPr lang="en-US" sz="3200" dirty="0"/>
              <a:t> Training</a:t>
            </a:r>
          </a:p>
          <a:p>
            <a:endParaRPr lang="en-US" dirty="0"/>
          </a:p>
          <a:p>
            <a:r>
              <a:rPr lang="en-US" dirty="0"/>
              <a:t>Sarah J. Freidel</a:t>
            </a:r>
            <a:br>
              <a:rPr lang="en-US" dirty="0"/>
            </a:br>
            <a:r>
              <a:rPr lang="en-US" i="1" dirty="0"/>
              <a:t>Burt County Election Commissioner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401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2438461" y="857251"/>
            <a:ext cx="6858000" cy="5143500"/>
          </a:xfrm>
        </p:spPr>
      </p:pic>
      <p:sp>
        <p:nvSpPr>
          <p:cNvPr id="6" name="Rectangle 5"/>
          <p:cNvSpPr/>
          <p:nvPr/>
        </p:nvSpPr>
        <p:spPr>
          <a:xfrm>
            <a:off x="426134" y="2830436"/>
            <a:ext cx="2668773" cy="120772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4736" y="3234242"/>
            <a:ext cx="2351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Judge #3</a:t>
            </a:r>
          </a:p>
        </p:txBody>
      </p:sp>
    </p:spTree>
    <p:extLst>
      <p:ext uri="{BB962C8B-B14F-4D97-AF65-F5344CB8AC3E}">
        <p14:creationId xmlns:p14="http://schemas.microsoft.com/office/powerpoint/2010/main" val="1059904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833817" y="2671461"/>
            <a:ext cx="2022784" cy="16878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4" y="0"/>
            <a:ext cx="9216777" cy="6912582"/>
          </a:xfrm>
        </p:spPr>
      </p:pic>
      <p:sp>
        <p:nvSpPr>
          <p:cNvPr id="5" name="TextBox 4"/>
          <p:cNvSpPr txBox="1"/>
          <p:nvPr/>
        </p:nvSpPr>
        <p:spPr>
          <a:xfrm>
            <a:off x="9941442" y="2671461"/>
            <a:ext cx="1807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Secure the Ballots</a:t>
            </a:r>
          </a:p>
        </p:txBody>
      </p:sp>
    </p:spTree>
    <p:extLst>
      <p:ext uri="{BB962C8B-B14F-4D97-AF65-F5344CB8AC3E}">
        <p14:creationId xmlns:p14="http://schemas.microsoft.com/office/powerpoint/2010/main" val="45425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895089" y="2821242"/>
            <a:ext cx="4092704" cy="12652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254" y="968170"/>
            <a:ext cx="7745357" cy="5809017"/>
          </a:xfrm>
        </p:spPr>
      </p:pic>
      <p:sp>
        <p:nvSpPr>
          <p:cNvPr id="5" name="TextBox 4"/>
          <p:cNvSpPr txBox="1"/>
          <p:nvPr/>
        </p:nvSpPr>
        <p:spPr>
          <a:xfrm>
            <a:off x="8133906" y="2992214"/>
            <a:ext cx="3615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At the beginning of the day, verify the ballot box is empty before locking it with the two A.M. seals</a:t>
            </a:r>
          </a:p>
        </p:txBody>
      </p:sp>
    </p:spTree>
    <p:extLst>
      <p:ext uri="{BB962C8B-B14F-4D97-AF65-F5344CB8AC3E}">
        <p14:creationId xmlns:p14="http://schemas.microsoft.com/office/powerpoint/2010/main" val="1113179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3507" y="1481539"/>
            <a:ext cx="4092704" cy="360082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3974" y="1860700"/>
            <a:ext cx="3932237" cy="3125972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You have confirmed the box is empty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As you can see in the photo, your A.M. seals will be placed on the two outside latches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 rest of the day, your flap will remain open for ballots to be deposited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At the end of the day, you will place the middle seal, thereby securing the voted ballots for transport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Remember to note your seal reports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9027" y="-77545"/>
            <a:ext cx="6358272" cy="7002463"/>
          </a:xfrm>
        </p:spPr>
      </p:pic>
    </p:spTree>
    <p:extLst>
      <p:ext uri="{BB962C8B-B14F-4D97-AF65-F5344CB8AC3E}">
        <p14:creationId xmlns:p14="http://schemas.microsoft.com/office/powerpoint/2010/main" val="114623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35" y="43703"/>
            <a:ext cx="9085729" cy="6814297"/>
          </a:xfrm>
        </p:spPr>
      </p:pic>
    </p:spTree>
    <p:extLst>
      <p:ext uri="{BB962C8B-B14F-4D97-AF65-F5344CB8AC3E}">
        <p14:creationId xmlns:p14="http://schemas.microsoft.com/office/powerpoint/2010/main" val="1566111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6094" y="2597958"/>
            <a:ext cx="4092704" cy="12652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877" y="85061"/>
            <a:ext cx="5289490" cy="6882399"/>
          </a:xfrm>
        </p:spPr>
      </p:pic>
      <p:sp>
        <p:nvSpPr>
          <p:cNvPr id="5" name="TextBox 4"/>
          <p:cNvSpPr txBox="1"/>
          <p:nvPr/>
        </p:nvSpPr>
        <p:spPr>
          <a:xfrm>
            <a:off x="866553" y="3045929"/>
            <a:ext cx="339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This is your A.M. seal report</a:t>
            </a:r>
          </a:p>
        </p:txBody>
      </p:sp>
    </p:spTree>
    <p:extLst>
      <p:ext uri="{BB962C8B-B14F-4D97-AF65-F5344CB8AC3E}">
        <p14:creationId xmlns:p14="http://schemas.microsoft.com/office/powerpoint/2010/main" val="2076436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3795" y="1267218"/>
            <a:ext cx="4092704" cy="4387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26766"/>
              </p:ext>
            </p:extLst>
          </p:nvPr>
        </p:nvGraphicFramePr>
        <p:xfrm>
          <a:off x="5340148" y="64068"/>
          <a:ext cx="5109882" cy="6793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858000" imgH="9118600" progId="Word.Document.12">
                  <p:embed/>
                </p:oleObj>
              </mc:Choice>
              <mc:Fallback>
                <p:oleObj name="Document" r:id="rId2" imgW="6858000" imgH="9118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40148" y="64068"/>
                        <a:ext cx="5109882" cy="6793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33489" y="1825625"/>
            <a:ext cx="30533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charset="0"/>
              <a:buChar char="•"/>
            </a:pPr>
            <a:r>
              <a:rPr lang="en-US" dirty="0"/>
              <a:t>The entire election team can use this as a check off guide throughout the day.</a:t>
            </a:r>
          </a:p>
          <a:p>
            <a:pPr marL="285750" indent="-285750" algn="ctr">
              <a:buFont typeface="Arial" charset="0"/>
              <a:buChar char="•"/>
            </a:pPr>
            <a:endParaRPr lang="en-US" dirty="0"/>
          </a:p>
          <a:p>
            <a:pPr marL="285750" indent="-285750" algn="ctr">
              <a:buFont typeface="Arial" charset="0"/>
              <a:buChar char="•"/>
            </a:pPr>
            <a:r>
              <a:rPr lang="en-US" dirty="0"/>
              <a:t>Pay attention to everything in </a:t>
            </a:r>
            <a:r>
              <a:rPr lang="en-US" b="1" dirty="0"/>
              <a:t>bold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that will indicate a report that will need to be completed/signed.</a:t>
            </a:r>
          </a:p>
          <a:p>
            <a:pPr marL="285750" indent="-285750" algn="ctr">
              <a:buFont typeface="Arial" charset="0"/>
              <a:buChar char="•"/>
            </a:pPr>
            <a:endParaRPr lang="en-US" dirty="0"/>
          </a:p>
          <a:p>
            <a:pPr marL="285750" indent="-285750" algn="ctr">
              <a:buFont typeface="Arial" charset="0"/>
              <a:buChar char="•"/>
            </a:pPr>
            <a:r>
              <a:rPr lang="en-US" dirty="0"/>
              <a:t>Various reports will be highlighted throughout this training.</a:t>
            </a:r>
          </a:p>
        </p:txBody>
      </p:sp>
    </p:spTree>
    <p:extLst>
      <p:ext uri="{BB962C8B-B14F-4D97-AF65-F5344CB8AC3E}">
        <p14:creationId xmlns:p14="http://schemas.microsoft.com/office/powerpoint/2010/main" val="2058689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9982" y="2322102"/>
            <a:ext cx="2528406" cy="22695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5359" y="2995231"/>
            <a:ext cx="2117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Count your ballots at the beginning of the day.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855C07B-6097-4EE4-A2AA-94272D703B1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3337963"/>
              </p:ext>
            </p:extLst>
          </p:nvPr>
        </p:nvGraphicFramePr>
        <p:xfrm>
          <a:off x="4035105" y="286118"/>
          <a:ext cx="4915948" cy="6395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19464" imgH="7572095" progId="AcroExch.Document.DC">
                  <p:embed/>
                </p:oleObj>
              </mc:Choice>
              <mc:Fallback>
                <p:oleObj name="Acrobat Document" r:id="rId2" imgW="5819464" imgH="757209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35105" y="286118"/>
                        <a:ext cx="4915948" cy="6395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267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2293977"/>
            <a:ext cx="4077749" cy="22695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930" y="-457"/>
            <a:ext cx="5271090" cy="6858457"/>
          </a:xfrm>
        </p:spPr>
      </p:pic>
      <p:sp>
        <p:nvSpPr>
          <p:cNvPr id="5" name="TextBox 4"/>
          <p:cNvSpPr txBox="1"/>
          <p:nvPr/>
        </p:nvSpPr>
        <p:spPr>
          <a:xfrm>
            <a:off x="945411" y="2967106"/>
            <a:ext cx="3769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</a:t>
            </a:r>
            <a:r>
              <a:rPr lang="en-US" dirty="0" err="1"/>
              <a:t>pollworkers</a:t>
            </a:r>
            <a:r>
              <a:rPr lang="en-US" dirty="0"/>
              <a:t> must sign the OATH.</a:t>
            </a:r>
          </a:p>
          <a:p>
            <a:endParaRPr lang="en-US" dirty="0"/>
          </a:p>
          <a:p>
            <a:r>
              <a:rPr lang="en-US" dirty="0"/>
              <a:t>(First page of numeric log binder)</a:t>
            </a:r>
          </a:p>
        </p:txBody>
      </p:sp>
    </p:spTree>
    <p:extLst>
      <p:ext uri="{BB962C8B-B14F-4D97-AF65-F5344CB8AC3E}">
        <p14:creationId xmlns:p14="http://schemas.microsoft.com/office/powerpoint/2010/main" val="2145618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510" y="0"/>
            <a:ext cx="8834979" cy="6858000"/>
          </a:xfrm>
        </p:spPr>
      </p:pic>
    </p:spTree>
    <p:extLst>
      <p:ext uri="{BB962C8B-B14F-4D97-AF65-F5344CB8AC3E}">
        <p14:creationId xmlns:p14="http://schemas.microsoft.com/office/powerpoint/2010/main" val="858913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BCF7BE-F31D-4D05-ADCC-2843EB634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664" y="394856"/>
            <a:ext cx="11880706" cy="135082"/>
          </a:xfrm>
        </p:spPr>
        <p:txBody>
          <a:bodyPr>
            <a:noAutofit/>
          </a:bodyPr>
          <a:lstStyle/>
          <a:p>
            <a:r>
              <a:rPr lang="en-US" sz="2800" dirty="0"/>
              <a:t>  Nebraska Elections – </a:t>
            </a:r>
            <a:r>
              <a:rPr lang="en-US" sz="2400" i="1" dirty="0"/>
              <a:t>even #’d years</a:t>
            </a:r>
            <a:endParaRPr lang="en-US" sz="2800" i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0C3F3F4-8B69-12A9-10D7-1D65B3BD259E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64781333"/>
              </p:ext>
            </p:extLst>
          </p:nvPr>
        </p:nvGraphicFramePr>
        <p:xfrm>
          <a:off x="912679" y="711200"/>
          <a:ext cx="4765321" cy="5923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139544" imgH="8873257" progId="Word.Document.12">
                  <p:embed/>
                </p:oleObj>
              </mc:Choice>
              <mc:Fallback>
                <p:oleObj name="Document" r:id="rId2" imgW="7139544" imgH="887325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12679" y="711200"/>
                        <a:ext cx="4765321" cy="5923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4CBF42F-A800-D795-5C64-F1FA4E94EA71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04229076"/>
              </p:ext>
            </p:extLst>
          </p:nvPr>
        </p:nvGraphicFramePr>
        <p:xfrm>
          <a:off x="6093881" y="711200"/>
          <a:ext cx="4765321" cy="5875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7178041" imgH="8850582" progId="Word.Document.12">
                  <p:embed/>
                </p:oleObj>
              </mc:Choice>
              <mc:Fallback>
                <p:oleObj name="Document" r:id="rId4" imgW="7178041" imgH="885058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3881" y="711200"/>
                        <a:ext cx="4765321" cy="5875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5036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7210" y="2648592"/>
            <a:ext cx="1958839" cy="83576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714" y="39359"/>
            <a:ext cx="8834979" cy="6858000"/>
          </a:xfrm>
        </p:spPr>
      </p:pic>
      <p:sp>
        <p:nvSpPr>
          <p:cNvPr id="5" name="TextBox 4"/>
          <p:cNvSpPr txBox="1"/>
          <p:nvPr/>
        </p:nvSpPr>
        <p:spPr>
          <a:xfrm>
            <a:off x="350875" y="2743311"/>
            <a:ext cx="1881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Clerk #1 duties are noted in red.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18837" y="766296"/>
            <a:ext cx="21052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FF0000"/>
                </a:solidFill>
              </a:rPr>
              <a:t>Verify voter’s name </a:t>
            </a:r>
            <a:r>
              <a:rPr lang="en-US" sz="1100" dirty="0">
                <a:solidFill>
                  <a:srgbClr val="FF0000"/>
                </a:solidFill>
              </a:rPr>
              <a:t>and address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106633" y="1027906"/>
            <a:ext cx="0" cy="4393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78641" y="103515"/>
            <a:ext cx="21052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Tell Clerk #</a:t>
            </a:r>
            <a:r>
              <a:rPr lang="en-US" sz="1100">
                <a:solidFill>
                  <a:srgbClr val="FF0000"/>
                </a:solidFill>
              </a:rPr>
              <a:t>2 Ballot Info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2793D5-9153-4272-A415-909DDBAE4492}"/>
              </a:ext>
            </a:extLst>
          </p:cNvPr>
          <p:cNvSpPr txBox="1"/>
          <p:nvPr/>
        </p:nvSpPr>
        <p:spPr>
          <a:xfrm>
            <a:off x="8156469" y="4999839"/>
            <a:ext cx="2668824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dirty="0"/>
              <a:t>If a voter is marked as an “EARLY VOTER”, you cannot issue them a ballot at the polling place.  Please call the Election Office.</a:t>
            </a:r>
          </a:p>
          <a:p>
            <a:endParaRPr lang="en-US" sz="900" b="1" dirty="0"/>
          </a:p>
          <a:p>
            <a:r>
              <a:rPr lang="en-US" sz="900" b="1" dirty="0"/>
              <a:t>Also, An early voter cannot return their ballot </a:t>
            </a:r>
            <a:br>
              <a:rPr lang="en-US" sz="900" b="1" dirty="0"/>
            </a:br>
            <a:r>
              <a:rPr lang="en-US" sz="900" b="1" dirty="0"/>
              <a:t>to you at the Polling Place.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69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0418" y="2176695"/>
            <a:ext cx="3655830" cy="25728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4758" y="2527407"/>
            <a:ext cx="2530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Clerk #2 Duties </a:t>
            </a:r>
            <a:r>
              <a:rPr lang="mr-IN" sz="2000" dirty="0"/>
              <a:t>–</a:t>
            </a:r>
            <a:r>
              <a:rPr lang="en-US" sz="2000" dirty="0"/>
              <a:t> Logging Voter Info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543" y="3463115"/>
            <a:ext cx="3123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Record voter’s name</a:t>
            </a:r>
          </a:p>
          <a:p>
            <a:pPr marL="171450" indent="-171450" algn="ctr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Record voter’s ballot type</a:t>
            </a:r>
          </a:p>
          <a:p>
            <a:pPr marL="171450" indent="-171450" algn="ctr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Tell clerk #1 the voter’s line #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3DD1067-CE83-4466-98B9-B85B2B5FF543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5314920"/>
              </p:ext>
            </p:extLst>
          </p:nvPr>
        </p:nvGraphicFramePr>
        <p:xfrm>
          <a:off x="4600588" y="365125"/>
          <a:ext cx="4827500" cy="6280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19464" imgH="7572095" progId="AcroExch.Document.DC">
                  <p:embed/>
                </p:oleObj>
              </mc:Choice>
              <mc:Fallback>
                <p:oleObj name="Acrobat Document" r:id="rId2" imgW="5819464" imgH="757209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00588" y="365125"/>
                        <a:ext cx="4827500" cy="62805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4056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9437" y="1038887"/>
            <a:ext cx="3378890" cy="473459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185" y="62180"/>
            <a:ext cx="5270738" cy="6858000"/>
          </a:xfrm>
        </p:spPr>
      </p:pic>
      <p:sp>
        <p:nvSpPr>
          <p:cNvPr id="5" name="TextBox 4"/>
          <p:cNvSpPr txBox="1"/>
          <p:nvPr/>
        </p:nvSpPr>
        <p:spPr>
          <a:xfrm>
            <a:off x="1414131" y="1271829"/>
            <a:ext cx="30034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Look for the Ballot Style in the upper right corner. 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b="1" dirty="0"/>
              <a:t>Reminder </a:t>
            </a:r>
            <a:r>
              <a:rPr lang="mr-IN" b="1" dirty="0"/>
              <a:t>–</a:t>
            </a:r>
            <a:r>
              <a:rPr lang="en-US" b="1" dirty="0"/>
              <a:t> Ballot Style</a:t>
            </a:r>
            <a:br>
              <a:rPr lang="en-US" b="1" dirty="0"/>
            </a:br>
            <a:r>
              <a:rPr lang="en-US" b="1" dirty="0"/>
              <a:t>a/k/a “split number”</a:t>
            </a:r>
            <a:br>
              <a:rPr lang="en-US" b="1" dirty="0"/>
            </a:br>
            <a:r>
              <a:rPr lang="en-US" b="1" dirty="0"/>
              <a:t> comes from your roster.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Initials at the bottom of the ballot indicate that the election team has verified and double checked the proper ballot has been issued.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AEB03D-5ADF-4880-A10B-5C7531ABC5DF}"/>
              </a:ext>
            </a:extLst>
          </p:cNvPr>
          <p:cNvSpPr txBox="1"/>
          <p:nvPr/>
        </p:nvSpPr>
        <p:spPr>
          <a:xfrm>
            <a:off x="5470185" y="62181"/>
            <a:ext cx="3808039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        Issuing the proper ballot….</a:t>
            </a:r>
          </a:p>
          <a:p>
            <a:r>
              <a:rPr lang="en-US" dirty="0"/>
              <a:t>.                                              </a:t>
            </a:r>
          </a:p>
          <a:p>
            <a:r>
              <a:rPr lang="en-US" dirty="0"/>
              <a:t>                                               ………….&gt;&gt;&gt;&gt;</a:t>
            </a:r>
          </a:p>
        </p:txBody>
      </p:sp>
    </p:spTree>
    <p:extLst>
      <p:ext uri="{BB962C8B-B14F-4D97-AF65-F5344CB8AC3E}">
        <p14:creationId xmlns:p14="http://schemas.microsoft.com/office/powerpoint/2010/main" val="665691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796109"/>
              </p:ext>
            </p:extLst>
          </p:nvPr>
        </p:nvGraphicFramePr>
        <p:xfrm>
          <a:off x="1782096" y="-180754"/>
          <a:ext cx="862780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43600" imgH="4724400" progId="Word.Document.12">
                  <p:embed/>
                </p:oleObj>
              </mc:Choice>
              <mc:Fallback>
                <p:oleObj name="Document" r:id="rId2" imgW="5943600" imgH="4724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82096" y="-180754"/>
                        <a:ext cx="862780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48562" y="1558102"/>
            <a:ext cx="9494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**If either of these two instances arise, you will call the Election Office**</a:t>
            </a:r>
          </a:p>
        </p:txBody>
      </p:sp>
    </p:spTree>
    <p:extLst>
      <p:ext uri="{BB962C8B-B14F-4D97-AF65-F5344CB8AC3E}">
        <p14:creationId xmlns:p14="http://schemas.microsoft.com/office/powerpoint/2010/main" val="845725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21" y="0"/>
            <a:ext cx="10567358" cy="6858000"/>
          </a:xfrm>
        </p:spPr>
      </p:pic>
    </p:spTree>
    <p:extLst>
      <p:ext uri="{BB962C8B-B14F-4D97-AF65-F5344CB8AC3E}">
        <p14:creationId xmlns:p14="http://schemas.microsoft.com/office/powerpoint/2010/main" val="2030387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21" y="0"/>
            <a:ext cx="10567358" cy="6858000"/>
          </a:xfrm>
        </p:spPr>
      </p:pic>
    </p:spTree>
    <p:extLst>
      <p:ext uri="{BB962C8B-B14F-4D97-AF65-F5344CB8AC3E}">
        <p14:creationId xmlns:p14="http://schemas.microsoft.com/office/powerpoint/2010/main" val="1200351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158" y="-1688014"/>
            <a:ext cx="7244861" cy="9426623"/>
          </a:xfrm>
        </p:spPr>
      </p:pic>
      <p:sp>
        <p:nvSpPr>
          <p:cNvPr id="5" name="Right Arrow 4"/>
          <p:cNvSpPr/>
          <p:nvPr/>
        </p:nvSpPr>
        <p:spPr>
          <a:xfrm rot="10800000">
            <a:off x="9218427" y="5369443"/>
            <a:ext cx="1743739" cy="5209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82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21" y="0"/>
            <a:ext cx="10567358" cy="6858000"/>
          </a:xfrm>
        </p:spPr>
      </p:pic>
    </p:spTree>
    <p:extLst>
      <p:ext uri="{BB962C8B-B14F-4D97-AF65-F5344CB8AC3E}">
        <p14:creationId xmlns:p14="http://schemas.microsoft.com/office/powerpoint/2010/main" val="2082663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76"/>
          <a:stretch/>
        </p:blipFill>
        <p:spPr>
          <a:xfrm>
            <a:off x="5952828" y="0"/>
            <a:ext cx="5286153" cy="68580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0"/>
          <a:stretch/>
        </p:blipFill>
        <p:spPr>
          <a:xfrm>
            <a:off x="838200" y="0"/>
            <a:ext cx="5114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73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End of the Day</a:t>
            </a:r>
          </a:p>
        </p:txBody>
      </p:sp>
      <p:pic>
        <p:nvPicPr>
          <p:cNvPr id="9218" name="Picture 2" descr="ree Tired Cliparts, Download Free Clip Art, Free Clip Art on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426" y="1690688"/>
            <a:ext cx="6425148" cy="642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969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47A2D7B-871E-4CF4-93E6-8F42702991A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3527168"/>
              </p:ext>
            </p:extLst>
          </p:nvPr>
        </p:nvGraphicFramePr>
        <p:xfrm>
          <a:off x="4372852" y="182402"/>
          <a:ext cx="5266098" cy="6493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006065" imgH="8637515" progId="Word.Document.12">
                  <p:embed/>
                </p:oleObj>
              </mc:Choice>
              <mc:Fallback>
                <p:oleObj name="Document" r:id="rId2" imgW="7006065" imgH="863751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72852" y="182402"/>
                        <a:ext cx="5266098" cy="6493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B0BF474-0930-4037-8F02-DFC04F19722A}"/>
              </a:ext>
            </a:extLst>
          </p:cNvPr>
          <p:cNvSpPr txBox="1"/>
          <p:nvPr/>
        </p:nvSpPr>
        <p:spPr>
          <a:xfrm rot="20433806">
            <a:off x="849667" y="3316186"/>
            <a:ext cx="2870667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        Your supplies</a:t>
            </a:r>
          </a:p>
        </p:txBody>
      </p:sp>
    </p:spTree>
    <p:extLst>
      <p:ext uri="{BB962C8B-B14F-4D97-AF65-F5344CB8AC3E}">
        <p14:creationId xmlns:p14="http://schemas.microsoft.com/office/powerpoint/2010/main" val="438987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9607269"/>
              </p:ext>
            </p:extLst>
          </p:nvPr>
        </p:nvGraphicFramePr>
        <p:xfrm>
          <a:off x="2999321" y="159489"/>
          <a:ext cx="727787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43600" imgH="5600700" progId="Word.Document.12">
                  <p:embed/>
                </p:oleObj>
              </mc:Choice>
              <mc:Fallback>
                <p:oleObj name="Document" r:id="rId2" imgW="5943600" imgH="5600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99321" y="159489"/>
                        <a:ext cx="7277878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1545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508935"/>
              </p:ext>
            </p:extLst>
          </p:nvPr>
        </p:nvGraphicFramePr>
        <p:xfrm>
          <a:off x="3541078" y="365125"/>
          <a:ext cx="510984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43600" imgH="7975600" progId="Word.Document.12">
                  <p:embed/>
                </p:oleObj>
              </mc:Choice>
              <mc:Fallback>
                <p:oleObj name="Document" r:id="rId2" imgW="5943600" imgH="7975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41078" y="365125"/>
                        <a:ext cx="510984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ight Arrow 4"/>
          <p:cNvSpPr/>
          <p:nvPr/>
        </p:nvSpPr>
        <p:spPr>
          <a:xfrm>
            <a:off x="478465" y="4901610"/>
            <a:ext cx="2764465" cy="8399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92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0036" y="3113015"/>
            <a:ext cx="3323313" cy="11509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1116" y="3365307"/>
            <a:ext cx="3381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The highlighted numbers should match across all three reports.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DD6E9CE-F118-4DC7-A677-A9E30D64ED08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3342682"/>
              </p:ext>
            </p:extLst>
          </p:nvPr>
        </p:nvGraphicFramePr>
        <p:xfrm>
          <a:off x="4056072" y="-654341"/>
          <a:ext cx="6304331" cy="8203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19464" imgH="7572095" progId="AcroExch.Document.DC">
                  <p:embed/>
                </p:oleObj>
              </mc:Choice>
              <mc:Fallback>
                <p:oleObj name="Acrobat Document" r:id="rId2" imgW="5819464" imgH="757209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56072" y="-654341"/>
                        <a:ext cx="6304331" cy="8203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2EB675C-30ED-41D9-AFB6-E081D4445F49}"/>
              </a:ext>
            </a:extLst>
          </p:cNvPr>
          <p:cNvSpPr txBox="1"/>
          <p:nvPr/>
        </p:nvSpPr>
        <p:spPr>
          <a:xfrm>
            <a:off x="8573549" y="142875"/>
            <a:ext cx="1786854" cy="561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7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868" y="986226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189" y="0"/>
            <a:ext cx="5270738" cy="6858000"/>
          </a:xfrm>
        </p:spPr>
      </p:pic>
      <p:sp>
        <p:nvSpPr>
          <p:cNvPr id="10" name="Rectangle 9"/>
          <p:cNvSpPr/>
          <p:nvPr/>
        </p:nvSpPr>
        <p:spPr>
          <a:xfrm>
            <a:off x="720036" y="3113015"/>
            <a:ext cx="3323313" cy="11509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91116" y="3365307"/>
            <a:ext cx="3381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The highlighted numbers should match across all three reports.</a:t>
            </a:r>
          </a:p>
        </p:txBody>
      </p:sp>
    </p:spTree>
    <p:extLst>
      <p:ext uri="{BB962C8B-B14F-4D97-AF65-F5344CB8AC3E}">
        <p14:creationId xmlns:p14="http://schemas.microsoft.com/office/powerpoint/2010/main" val="1690985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03" y="0"/>
            <a:ext cx="5270738" cy="6858000"/>
          </a:xfrm>
        </p:spPr>
      </p:pic>
      <p:sp>
        <p:nvSpPr>
          <p:cNvPr id="6" name="Rectangle 5"/>
          <p:cNvSpPr/>
          <p:nvPr/>
        </p:nvSpPr>
        <p:spPr>
          <a:xfrm>
            <a:off x="720036" y="3113015"/>
            <a:ext cx="3323313" cy="11509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1116" y="3365307"/>
            <a:ext cx="3381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highlighted numbers should match across all three reports.</a:t>
            </a:r>
          </a:p>
        </p:txBody>
      </p:sp>
    </p:spTree>
    <p:extLst>
      <p:ext uri="{BB962C8B-B14F-4D97-AF65-F5344CB8AC3E}">
        <p14:creationId xmlns:p14="http://schemas.microsoft.com/office/powerpoint/2010/main" val="587991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61810" y="1313626"/>
            <a:ext cx="3323313" cy="11509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370" y="0"/>
            <a:ext cx="5270738" cy="6858000"/>
          </a:xfrm>
        </p:spPr>
      </p:pic>
      <p:sp>
        <p:nvSpPr>
          <p:cNvPr id="7" name="TextBox 6"/>
          <p:cNvSpPr txBox="1"/>
          <p:nvPr/>
        </p:nvSpPr>
        <p:spPr>
          <a:xfrm>
            <a:off x="1223076" y="1565917"/>
            <a:ext cx="3362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Make sure everyone on your team signs the payroll voucher </a:t>
            </a:r>
          </a:p>
        </p:txBody>
      </p:sp>
      <p:pic>
        <p:nvPicPr>
          <p:cNvPr id="10242" name="Picture 2" descr="evise Conditional Sentences Worksheet - EdP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076" y="2716831"/>
            <a:ext cx="3400783" cy="316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552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2386431"/>
              </p:ext>
            </p:extLst>
          </p:nvPr>
        </p:nvGraphicFramePr>
        <p:xfrm>
          <a:off x="3852047" y="0"/>
          <a:ext cx="448894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8382000" progId="Word.Document.8">
                  <p:embed/>
                </p:oleObj>
              </mc:Choice>
              <mc:Fallback>
                <p:oleObj name="Document" r:id="rId2" imgW="5486400" imgH="8382000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52047" y="0"/>
                        <a:ext cx="4488946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7" descr="YI'' on a post it | Public domain vecto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2" y="1027906"/>
            <a:ext cx="2534911" cy="252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089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385156"/>
              </p:ext>
            </p:extLst>
          </p:nvPr>
        </p:nvGraphicFramePr>
        <p:xfrm>
          <a:off x="3205177" y="0"/>
          <a:ext cx="578298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035800" imgH="8343900" progId="Word.Document.12">
                  <p:embed/>
                </p:oleObj>
              </mc:Choice>
              <mc:Fallback>
                <p:oleObj name="Document" r:id="rId2" imgW="7035800" imgH="8343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05177" y="0"/>
                        <a:ext cx="578298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5" name="Picture 7" descr="YI'' on a post it | Public domain vecto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7" y="1038261"/>
            <a:ext cx="2534911" cy="252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20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820980"/>
              </p:ext>
            </p:extLst>
          </p:nvPr>
        </p:nvGraphicFramePr>
        <p:xfrm>
          <a:off x="2724630" y="0"/>
          <a:ext cx="674274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43600" imgH="6045200" progId="Word.Document.12">
                  <p:embed/>
                </p:oleObj>
              </mc:Choice>
              <mc:Fallback>
                <p:oleObj name="Document" r:id="rId2" imgW="5943600" imgH="6045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24630" y="0"/>
                        <a:ext cx="674274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8518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1A539-879A-4893-B06A-E25CD16D2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POSTINGS:  </a:t>
            </a:r>
            <a:r>
              <a:rPr lang="en-US" sz="4000" i="1" dirty="0"/>
              <a:t>(your tower)</a:t>
            </a:r>
            <a:endParaRPr lang="en-US" i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1A03D56-F8A4-4371-966A-39BF12A163E4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9624688"/>
              </p:ext>
            </p:extLst>
          </p:nvPr>
        </p:nvGraphicFramePr>
        <p:xfrm>
          <a:off x="6469689" y="570884"/>
          <a:ext cx="4394054" cy="5716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19464" imgH="7572095" progId="AcroExch.Document.DC">
                  <p:embed/>
                </p:oleObj>
              </mc:Choice>
              <mc:Fallback>
                <p:oleObj name="Acrobat Document" r:id="rId2" imgW="5819464" imgH="757209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469689" y="570884"/>
                        <a:ext cx="4394054" cy="5716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93B7540-942C-4B5C-81D0-8EFDAC4A83D9}"/>
              </a:ext>
            </a:extLst>
          </p:cNvPr>
          <p:cNvSpPr txBox="1"/>
          <p:nvPr/>
        </p:nvSpPr>
        <p:spPr>
          <a:xfrm rot="20975933">
            <a:off x="1090570" y="1896447"/>
            <a:ext cx="1619074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3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4-in-1 Poster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1FBAC9-BCA5-4FFD-840A-BCD3AA6FE0C3}"/>
              </a:ext>
            </a:extLst>
          </p:cNvPr>
          <p:cNvSpPr txBox="1"/>
          <p:nvPr/>
        </p:nvSpPr>
        <p:spPr>
          <a:xfrm rot="706695">
            <a:off x="4060272" y="2860646"/>
            <a:ext cx="135901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Sample Ballots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7906F0-15F9-4DC9-8403-7E441251B059}"/>
              </a:ext>
            </a:extLst>
          </p:cNvPr>
          <p:cNvSpPr txBox="1"/>
          <p:nvPr/>
        </p:nvSpPr>
        <p:spPr>
          <a:xfrm rot="20923077">
            <a:off x="1413171" y="4152471"/>
            <a:ext cx="1990020" cy="923330"/>
          </a:xfrm>
          <a:prstGeom prst="rect">
            <a:avLst/>
          </a:prstGeom>
          <a:noFill/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Election Date</a:t>
            </a:r>
            <a:br>
              <a:rPr lang="en-US" dirty="0"/>
            </a:br>
            <a:r>
              <a:rPr lang="en-US" dirty="0"/>
              <a:t> &amp; </a:t>
            </a:r>
            <a:br>
              <a:rPr lang="en-US" dirty="0"/>
            </a:br>
            <a:r>
              <a:rPr lang="en-US" dirty="0"/>
              <a:t>Polling Hours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00E3A0F-4ADD-457B-BE40-698F4B0DAB36}"/>
              </a:ext>
            </a:extLst>
          </p:cNvPr>
          <p:cNvSpPr/>
          <p:nvPr/>
        </p:nvSpPr>
        <p:spPr>
          <a:xfrm>
            <a:off x="5286662" y="4966283"/>
            <a:ext cx="1500031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CE43E1-7B86-4534-9543-992510EF0CE7}"/>
              </a:ext>
            </a:extLst>
          </p:cNvPr>
          <p:cNvSpPr txBox="1"/>
          <p:nvPr/>
        </p:nvSpPr>
        <p:spPr>
          <a:xfrm rot="20520160">
            <a:off x="4269996" y="5276306"/>
            <a:ext cx="1219799" cy="1200329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GN 20 “Election Specific” Info</a:t>
            </a:r>
          </a:p>
        </p:txBody>
      </p:sp>
    </p:spTree>
    <p:extLst>
      <p:ext uri="{BB962C8B-B14F-4D97-AF65-F5344CB8AC3E}">
        <p14:creationId xmlns:p14="http://schemas.microsoft.com/office/powerpoint/2010/main" val="2911348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652" y="1856067"/>
            <a:ext cx="2349797" cy="32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610" y="365125"/>
            <a:ext cx="2158410" cy="132556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965" y="17692"/>
            <a:ext cx="9189883" cy="6892412"/>
          </a:xfrm>
        </p:spPr>
      </p:pic>
      <p:sp>
        <p:nvSpPr>
          <p:cNvPr id="5" name="TextBox 4"/>
          <p:cNvSpPr txBox="1"/>
          <p:nvPr/>
        </p:nvSpPr>
        <p:spPr>
          <a:xfrm>
            <a:off x="295848" y="3187010"/>
            <a:ext cx="21584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Look for different tools within your supplies </a:t>
            </a:r>
            <a:r>
              <a:rPr lang="mr-IN" dirty="0"/>
              <a:t>–</a:t>
            </a:r>
            <a:r>
              <a:rPr lang="en-US" dirty="0"/>
              <a:t> i.e. signature guide, magnifier, disability literature, etc.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5848" y="1856067"/>
            <a:ext cx="2158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USE YOUR TOOLS!</a:t>
            </a:r>
          </a:p>
        </p:txBody>
      </p:sp>
    </p:spTree>
    <p:extLst>
      <p:ext uri="{BB962C8B-B14F-4D97-AF65-F5344CB8AC3E}">
        <p14:creationId xmlns:p14="http://schemas.microsoft.com/office/powerpoint/2010/main" val="1451761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522" y="-174054"/>
            <a:ext cx="5622955" cy="7467989"/>
          </a:xfrm>
        </p:spPr>
      </p:pic>
    </p:spTree>
    <p:extLst>
      <p:ext uri="{BB962C8B-B14F-4D97-AF65-F5344CB8AC3E}">
        <p14:creationId xmlns:p14="http://schemas.microsoft.com/office/powerpoint/2010/main" val="1110750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6892" y="1027906"/>
            <a:ext cx="2239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Clerk #1</a:t>
            </a:r>
          </a:p>
          <a:p>
            <a:pPr algn="ctr"/>
            <a:r>
              <a:rPr lang="en-US" sz="2000" dirty="0"/>
              <a:t>(Roster)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3A61A46C-6FB3-483B-86BE-C2D3DA42C65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3064156"/>
              </p:ext>
            </p:extLst>
          </p:nvPr>
        </p:nvGraphicFramePr>
        <p:xfrm>
          <a:off x="1123950" y="165100"/>
          <a:ext cx="8531225" cy="662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34009" imgH="5848124" progId="AcroExch.Document.DC">
                  <p:embed/>
                </p:oleObj>
              </mc:Choice>
              <mc:Fallback>
                <p:oleObj name="Acrobat Document" r:id="rId2" imgW="7534009" imgH="584812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23950" y="165100"/>
                        <a:ext cx="8531225" cy="662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9755BCED-7B6A-4C57-8D79-0CB2107E3FED}"/>
              </a:ext>
            </a:extLst>
          </p:cNvPr>
          <p:cNvSpPr/>
          <p:nvPr/>
        </p:nvSpPr>
        <p:spPr>
          <a:xfrm>
            <a:off x="6518246" y="165870"/>
            <a:ext cx="3263318" cy="121597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Clerk #1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The ROSTER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4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B26DA83-372D-4FBF-9ED1-0B3765D5AF68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3088009"/>
              </p:ext>
            </p:extLst>
          </p:nvPr>
        </p:nvGraphicFramePr>
        <p:xfrm>
          <a:off x="834778" y="135400"/>
          <a:ext cx="10238690" cy="6643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668031" imgH="7572095" progId="AcroExch.Document.DC">
                  <p:embed/>
                </p:oleObj>
              </mc:Choice>
              <mc:Fallback>
                <p:oleObj name="Acrobat Document" r:id="rId2" imgW="11668031" imgH="757209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4778" y="135400"/>
                        <a:ext cx="10238690" cy="6643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B4401E83-E15A-477E-984B-9FF4DD1118DA}"/>
              </a:ext>
            </a:extLst>
          </p:cNvPr>
          <p:cNvSpPr/>
          <p:nvPr/>
        </p:nvSpPr>
        <p:spPr>
          <a:xfrm rot="20235373">
            <a:off x="241377" y="143568"/>
            <a:ext cx="2805895" cy="11376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Clerk #2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The LOG BOOK</a:t>
            </a:r>
          </a:p>
        </p:txBody>
      </p:sp>
    </p:spTree>
    <p:extLst>
      <p:ext uri="{BB962C8B-B14F-4D97-AF65-F5344CB8AC3E}">
        <p14:creationId xmlns:p14="http://schemas.microsoft.com/office/powerpoint/2010/main" val="645557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6134" y="2830436"/>
            <a:ext cx="2668773" cy="120772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4736" y="3075057"/>
            <a:ext cx="23515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Judge #1 &amp; Judge #2</a:t>
            </a:r>
          </a:p>
          <a:p>
            <a:pPr algn="ctr"/>
            <a:r>
              <a:rPr lang="en-US" sz="1400" dirty="0"/>
              <a:t>The BALLOT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7E897FF-CACC-40DD-AB61-5DF7AC47462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0850500"/>
              </p:ext>
            </p:extLst>
          </p:nvPr>
        </p:nvGraphicFramePr>
        <p:xfrm>
          <a:off x="3253509" y="304525"/>
          <a:ext cx="4992869" cy="6495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19464" imgH="7572095" progId="AcroExch.Document.DC">
                  <p:embed/>
                </p:oleObj>
              </mc:Choice>
              <mc:Fallback>
                <p:oleObj name="Acrobat Document" r:id="rId2" imgW="5819464" imgH="757209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53509" y="304525"/>
                        <a:ext cx="4992869" cy="6495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4778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499</TotalTime>
  <Words>532</Words>
  <Application>Microsoft Office PowerPoint</Application>
  <PresentationFormat>Widescreen</PresentationFormat>
  <Paragraphs>99</Paragraphs>
  <Slides>38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Document</vt:lpstr>
      <vt:lpstr>Acrobat Document</vt:lpstr>
      <vt:lpstr>Microsoft Word Document</vt:lpstr>
      <vt:lpstr>Adobe Acrobat Document</vt:lpstr>
      <vt:lpstr>General Election </vt:lpstr>
      <vt:lpstr>  Nebraska Elections – even #’d years</vt:lpstr>
      <vt:lpstr> </vt:lpstr>
      <vt:lpstr>POSTINGS:  (your tower)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 </vt:lpstr>
      <vt:lpstr>PowerPoint Presentation</vt:lpstr>
      <vt:lpstr>PowerPoint Presentation</vt:lpstr>
      <vt:lpstr>The End of the Day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Cole Freidel</dc:creator>
  <cp:lastModifiedBy>Co. Clerk</cp:lastModifiedBy>
  <cp:revision>39</cp:revision>
  <cp:lastPrinted>2022-03-11T17:28:11Z</cp:lastPrinted>
  <dcterms:created xsi:type="dcterms:W3CDTF">2020-04-02T16:17:34Z</dcterms:created>
  <dcterms:modified xsi:type="dcterms:W3CDTF">2022-08-17T20:40:35Z</dcterms:modified>
</cp:coreProperties>
</file>